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utfit Light"/>
      <p:regular r:id="rId30"/>
      <p:bold r:id="rId31"/>
    </p:embeddedFont>
    <p:embeddedFont>
      <p:font typeface="Outfit"/>
      <p:regular r:id="rId32"/>
      <p:bold r:id="rId33"/>
    </p:embeddedFont>
    <p:embeddedFont>
      <p:font typeface="Outfit Medium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87">
          <p15:clr>
            <a:srgbClr val="FF0000"/>
          </p15:clr>
        </p15:guide>
        <p15:guide id="2" pos="454">
          <p15:clr>
            <a:srgbClr val="FF0000"/>
          </p15:clr>
        </p15:guide>
        <p15:guide id="3" pos="5475">
          <p15:clr>
            <a:srgbClr val="FF0000"/>
          </p15:clr>
        </p15:guide>
        <p15:guide id="4" orient="horz" pos="227">
          <p15:clr>
            <a:srgbClr val="FF0000"/>
          </p15:clr>
        </p15:guide>
        <p15:guide id="5" orient="horz" pos="1687">
          <p15:clr>
            <a:srgbClr val="D9D9D9"/>
          </p15:clr>
        </p15:guide>
        <p15:guide id="6" pos="2880">
          <p15:clr>
            <a:srgbClr val="D9D9D9"/>
          </p15:clr>
        </p15:guide>
        <p15:guide id="7" orient="horz" pos="22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jXqgZHyGwig17pDmKBP3drrTAn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87" orient="horz"/>
        <p:guide pos="454"/>
        <p:guide pos="5475"/>
        <p:guide pos="227" orient="horz"/>
        <p:guide pos="1687" orient="horz"/>
        <p:guide pos="288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utfitLight-bold.fntdata"/><Relationship Id="rId30" Type="http://schemas.openxmlformats.org/officeDocument/2006/relationships/font" Target="fonts/OutfitLight-regular.fntdata"/><Relationship Id="rId11" Type="http://schemas.openxmlformats.org/officeDocument/2006/relationships/slide" Target="slides/slide6.xml"/><Relationship Id="rId33" Type="http://schemas.openxmlformats.org/officeDocument/2006/relationships/font" Target="fonts/Outfit-bold.fntdata"/><Relationship Id="rId10" Type="http://schemas.openxmlformats.org/officeDocument/2006/relationships/slide" Target="slides/slide5.xml"/><Relationship Id="rId32" Type="http://schemas.openxmlformats.org/officeDocument/2006/relationships/font" Target="fonts/Outfit-regular.fntdata"/><Relationship Id="rId13" Type="http://schemas.openxmlformats.org/officeDocument/2006/relationships/slide" Target="slides/slide8.xml"/><Relationship Id="rId35" Type="http://schemas.openxmlformats.org/officeDocument/2006/relationships/font" Target="fonts/OutfitMedium-bold.fntdata"/><Relationship Id="rId12" Type="http://schemas.openxmlformats.org/officeDocument/2006/relationships/slide" Target="slides/slide7.xml"/><Relationship Id="rId34" Type="http://schemas.openxmlformats.org/officeDocument/2006/relationships/font" Target="fonts/Outfi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" name="Google Shape;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54fdc90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d54fdc90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54fdc90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d54fdc90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555fd21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d555fd21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55a4adf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d55a4adf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54fdc90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d54fdc90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889d5e35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d889d5e35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889d5e3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d889d5e3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889d5e35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d889d5e35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889d5e35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d889d5e35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889d5e3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d889d5e3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889d5e35a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d889d5e35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54fdc90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d54fdc90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6f14964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d6f14964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6f149644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d6f149644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55a4adf2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d55a4adf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d55a4adf2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1d55a4adf2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54fdc904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d54fdc904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54fdc904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d54fdc904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54fdc904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d54fdc904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54fdc90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d54fdc90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">
  <p:cSld name="CUSTOM_16"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698631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attern 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pattern background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 type="tx">
  <p:cSld name="TITLE_AND_BODY">
    <p:bg>
      <p:bgPr>
        <a:gradFill>
          <a:gsLst>
            <a:gs pos="0">
              <a:srgbClr val="2F2D9D"/>
            </a:gs>
            <a:gs pos="50000">
              <a:srgbClr val="3835CB"/>
            </a:gs>
            <a:gs pos="75000">
              <a:srgbClr val="3835CB"/>
            </a:gs>
            <a:gs pos="100000">
              <a:srgbClr val="3835CB"/>
            </a:gs>
          </a:gsLst>
          <a:lin ang="2698631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Relationship Id="rId7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7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44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10" Type="http://schemas.openxmlformats.org/officeDocument/2006/relationships/image" Target="../media/image28.png"/><Relationship Id="rId9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650" y="646379"/>
            <a:ext cx="1264979" cy="8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/>
        </p:nvSpPr>
        <p:spPr>
          <a:xfrm>
            <a:off x="853175" y="1641075"/>
            <a:ext cx="7458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fr" sz="4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Soutenance de stage</a:t>
            </a:r>
            <a:endParaRPr b="1" i="0" sz="47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843000" y="3693675"/>
            <a:ext cx="74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Reza RAHEMTOLA</a:t>
            </a:r>
            <a:br>
              <a:rPr lang="fr" sz="16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</a:br>
            <a:r>
              <a:rPr lang="fr" sz="16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PGE 2026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275" y="646375"/>
            <a:ext cx="2710575" cy="8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54fdc904d_0_63"/>
          <p:cNvSpPr/>
          <p:nvPr/>
        </p:nvSpPr>
        <p:spPr>
          <a:xfrm>
            <a:off x="5036915" y="1648321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d54fdc904d_0_63"/>
          <p:cNvSpPr/>
          <p:nvPr/>
        </p:nvSpPr>
        <p:spPr>
          <a:xfrm>
            <a:off x="5036915" y="33733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d54fdc904d_0_63"/>
          <p:cNvSpPr txBox="1"/>
          <p:nvPr/>
        </p:nvSpPr>
        <p:spPr>
          <a:xfrm>
            <a:off x="5637504" y="1670825"/>
            <a:ext cx="234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r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700k € d’ARR</a:t>
            </a:r>
            <a:endParaRPr b="1" i="0" sz="2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7" name="Google Shape;157;g1d54fdc904d_0_63"/>
          <p:cNvSpPr txBox="1"/>
          <p:nvPr/>
        </p:nvSpPr>
        <p:spPr>
          <a:xfrm>
            <a:off x="5637513" y="2030550"/>
            <a:ext cx="209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Croissance de 340% en 2022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58" name="Google Shape;158;g1d54fdc904d_0_63"/>
          <p:cNvSpPr txBox="1"/>
          <p:nvPr/>
        </p:nvSpPr>
        <p:spPr>
          <a:xfrm>
            <a:off x="5637504" y="3395850"/>
            <a:ext cx="234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r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 millions d’€</a:t>
            </a:r>
            <a:endParaRPr b="1" sz="2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9" name="Google Shape;159;g1d54fdc904d_0_63"/>
          <p:cNvSpPr txBox="1"/>
          <p:nvPr/>
        </p:nvSpPr>
        <p:spPr>
          <a:xfrm>
            <a:off x="5637513" y="3759000"/>
            <a:ext cx="209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Levée de fonds en février 2022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60" name="Google Shape;160;g1d54fdc904d_0_63"/>
          <p:cNvSpPr/>
          <p:nvPr/>
        </p:nvSpPr>
        <p:spPr>
          <a:xfrm>
            <a:off x="1160490" y="33733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d54fdc904d_0_63"/>
          <p:cNvSpPr/>
          <p:nvPr/>
        </p:nvSpPr>
        <p:spPr>
          <a:xfrm>
            <a:off x="1160490" y="1648321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d54fdc904d_0_63"/>
          <p:cNvSpPr txBox="1"/>
          <p:nvPr/>
        </p:nvSpPr>
        <p:spPr>
          <a:xfrm>
            <a:off x="1761075" y="1670825"/>
            <a:ext cx="324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r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collaborateurs</a:t>
            </a:r>
            <a:endParaRPr b="1" i="0" sz="2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3" name="Google Shape;163;g1d54fdc904d_0_63"/>
          <p:cNvSpPr txBox="1"/>
          <p:nvPr/>
        </p:nvSpPr>
        <p:spPr>
          <a:xfrm>
            <a:off x="1761088" y="2030550"/>
            <a:ext cx="209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Seulement 4 en début 2022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64" name="Google Shape;164;g1d54fdc904d_0_63"/>
          <p:cNvSpPr txBox="1"/>
          <p:nvPr/>
        </p:nvSpPr>
        <p:spPr>
          <a:xfrm>
            <a:off x="1761079" y="3395850"/>
            <a:ext cx="234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r" sz="2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50 clients</a:t>
            </a:r>
            <a:endParaRPr b="1" i="0" sz="2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5" name="Google Shape;165;g1d54fdc904d_0_63"/>
          <p:cNvSpPr txBox="1"/>
          <p:nvPr/>
        </p:nvSpPr>
        <p:spPr>
          <a:xfrm>
            <a:off x="1736488" y="3759000"/>
            <a:ext cx="209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Pour un total de 2700 utilisateurs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66" name="Google Shape;166;g1d54fdc904d_0_63"/>
          <p:cNvSpPr txBox="1"/>
          <p:nvPr>
            <p:ph type="title"/>
          </p:nvPr>
        </p:nvSpPr>
        <p:spPr>
          <a:xfrm>
            <a:off x="720000" y="360000"/>
            <a:ext cx="787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Qobra en quelques chiffres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7" name="Google Shape;167;g1d54fdc904d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d54fdc904d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754" y="3484588"/>
            <a:ext cx="350200" cy="3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d54fdc904d_0_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0" name="Google Shape;170;g1d54fdc904d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86" y="3475511"/>
            <a:ext cx="368375" cy="3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d54fdc904d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663" y="1750488"/>
            <a:ext cx="368375" cy="3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d54fdc904d_0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9800" y="1781200"/>
            <a:ext cx="306950" cy="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54fdc904d_0_16"/>
          <p:cNvSpPr txBox="1"/>
          <p:nvPr/>
        </p:nvSpPr>
        <p:spPr>
          <a:xfrm flipH="1">
            <a:off x="720000" y="3085150"/>
            <a:ext cx="7704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Cadre de travail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8" name="Google Shape;178;g1d54fdc904d_0_16"/>
          <p:cNvSpPr txBox="1"/>
          <p:nvPr/>
        </p:nvSpPr>
        <p:spPr>
          <a:xfrm flipH="1">
            <a:off x="719993" y="2330650"/>
            <a:ext cx="7704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fr" sz="96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9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1" i="0" sz="96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9" name="Google Shape;179;g1d54fdc904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555fd2102_0_3"/>
          <p:cNvSpPr txBox="1"/>
          <p:nvPr>
            <p:ph type="title"/>
          </p:nvPr>
        </p:nvSpPr>
        <p:spPr>
          <a:xfrm>
            <a:off x="720000" y="360000"/>
            <a:ext cx="583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L’équipe technique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5" name="Google Shape;185;g1d555fd2102_0_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6" name="Google Shape;186;g1d555fd210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d555fd210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14" y="1059400"/>
            <a:ext cx="4231023" cy="31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d555fd2102_0_3"/>
          <p:cNvSpPr txBox="1"/>
          <p:nvPr/>
        </p:nvSpPr>
        <p:spPr>
          <a:xfrm>
            <a:off x="1303375" y="1709625"/>
            <a:ext cx="32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Développement de nouvelles fonctionnalités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9" name="Google Shape;189;g1d555fd2102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25" y="16199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d555fd2102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25" y="24330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555fd2102_0_3"/>
          <p:cNvSpPr txBox="1"/>
          <p:nvPr/>
        </p:nvSpPr>
        <p:spPr>
          <a:xfrm>
            <a:off x="1303375" y="2522700"/>
            <a:ext cx="18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Maintenance</a:t>
            </a:r>
            <a:r>
              <a:rPr lang="fr" sz="1200">
                <a:latin typeface="Outfit"/>
                <a:ea typeface="Outfit"/>
                <a:cs typeface="Outfit"/>
                <a:sym typeface="Outfit"/>
              </a:rPr>
              <a:t> et support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92" name="Google Shape;192;g1d555fd2102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125" y="32460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d555fd2102_0_3"/>
          <p:cNvSpPr txBox="1"/>
          <p:nvPr/>
        </p:nvSpPr>
        <p:spPr>
          <a:xfrm>
            <a:off x="1303375" y="3425475"/>
            <a:ext cx="17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Évolution et s</a:t>
            </a:r>
            <a:r>
              <a:rPr lang="fr" sz="1200">
                <a:latin typeface="Outfit"/>
                <a:ea typeface="Outfit"/>
                <a:cs typeface="Outfit"/>
                <a:sym typeface="Outfit"/>
              </a:rPr>
              <a:t>calabilité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55a4adf2c_0_32"/>
          <p:cNvSpPr txBox="1"/>
          <p:nvPr>
            <p:ph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Les outils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9" name="Google Shape;199;g1d55a4adf2c_0_32"/>
          <p:cNvSpPr/>
          <p:nvPr/>
        </p:nvSpPr>
        <p:spPr>
          <a:xfrm>
            <a:off x="-939687" y="37898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d55a4adf2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d55a4adf2c_0_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2" name="Google Shape;202;g1d55a4adf2c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350" y="1811375"/>
            <a:ext cx="1889675" cy="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d55a4adf2c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050" y="1738417"/>
            <a:ext cx="2134200" cy="7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d55a4adf2c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600" y="3146025"/>
            <a:ext cx="2766802" cy="7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54fdc904d_0_8"/>
          <p:cNvSpPr txBox="1"/>
          <p:nvPr/>
        </p:nvSpPr>
        <p:spPr>
          <a:xfrm flipH="1">
            <a:off x="720000" y="3085150"/>
            <a:ext cx="7704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Mes missions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0" name="Google Shape;210;g1d54fdc904d_0_8"/>
          <p:cNvSpPr txBox="1"/>
          <p:nvPr/>
        </p:nvSpPr>
        <p:spPr>
          <a:xfrm flipH="1">
            <a:off x="720002" y="2330650"/>
            <a:ext cx="7704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fr" sz="96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9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1" i="0" sz="96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11" name="Google Shape;211;g1d54fdc904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889d5e35a_1_36"/>
          <p:cNvSpPr txBox="1"/>
          <p:nvPr>
            <p:ph type="title"/>
          </p:nvPr>
        </p:nvSpPr>
        <p:spPr>
          <a:xfrm>
            <a:off x="720000" y="360000"/>
            <a:ext cx="63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Découverte de l’application</a:t>
            </a:r>
            <a:endParaRPr b="1" sz="3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7" name="Google Shape;217;g1d889d5e35a_1_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18" name="Google Shape;218;g1d889d5e35a_1_36"/>
          <p:cNvGrpSpPr/>
          <p:nvPr/>
        </p:nvGrpSpPr>
        <p:grpSpPr>
          <a:xfrm>
            <a:off x="761075" y="1628325"/>
            <a:ext cx="2716225" cy="867325"/>
            <a:chOff x="761075" y="1628325"/>
            <a:chExt cx="2716225" cy="867325"/>
          </a:xfrm>
        </p:grpSpPr>
        <p:pic>
          <p:nvPicPr>
            <p:cNvPr id="219" name="Google Shape;219;g1d889d5e35a_1_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075" y="1628325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g1d889d5e35a_1_36"/>
            <p:cNvSpPr txBox="1"/>
            <p:nvPr/>
          </p:nvSpPr>
          <p:spPr>
            <a:xfrm>
              <a:off x="1628400" y="1877338"/>
              <a:ext cx="184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Montée en compétence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21" name="Google Shape;221;g1d889d5e35a_1_36"/>
          <p:cNvGrpSpPr/>
          <p:nvPr/>
        </p:nvGrpSpPr>
        <p:grpSpPr>
          <a:xfrm>
            <a:off x="4766200" y="1628325"/>
            <a:ext cx="3002375" cy="867325"/>
            <a:chOff x="4766200" y="1628325"/>
            <a:chExt cx="3002375" cy="867325"/>
          </a:xfrm>
        </p:grpSpPr>
        <p:pic>
          <p:nvPicPr>
            <p:cNvPr id="222" name="Google Shape;222;g1d889d5e35a_1_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6200" y="1628325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g1d889d5e35a_1_36"/>
            <p:cNvSpPr txBox="1"/>
            <p:nvPr/>
          </p:nvSpPr>
          <p:spPr>
            <a:xfrm>
              <a:off x="5843475" y="1877338"/>
              <a:ext cx="192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Interface utilisateur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24" name="Google Shape;224;g1d889d5e35a_1_36"/>
          <p:cNvGrpSpPr/>
          <p:nvPr/>
        </p:nvGrpSpPr>
        <p:grpSpPr>
          <a:xfrm>
            <a:off x="720000" y="3332513"/>
            <a:ext cx="2498700" cy="867325"/>
            <a:chOff x="720000" y="3332513"/>
            <a:chExt cx="2498700" cy="867325"/>
          </a:xfrm>
        </p:grpSpPr>
        <p:pic>
          <p:nvPicPr>
            <p:cNvPr id="225" name="Google Shape;225;g1d889d5e35a_1_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000" y="3332513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g1d889d5e35a_1_36"/>
            <p:cNvSpPr txBox="1"/>
            <p:nvPr/>
          </p:nvSpPr>
          <p:spPr>
            <a:xfrm>
              <a:off x="1628400" y="3581513"/>
              <a:ext cx="159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Tickets variés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27" name="Google Shape;227;g1d889d5e35a_1_36"/>
          <p:cNvGrpSpPr/>
          <p:nvPr/>
        </p:nvGrpSpPr>
        <p:grpSpPr>
          <a:xfrm>
            <a:off x="4766193" y="3393360"/>
            <a:ext cx="3801282" cy="867315"/>
            <a:chOff x="4766193" y="3393360"/>
            <a:chExt cx="3801282" cy="867315"/>
          </a:xfrm>
        </p:grpSpPr>
        <p:pic>
          <p:nvPicPr>
            <p:cNvPr id="228" name="Google Shape;228;g1d889d5e35a_1_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6193" y="3393360"/>
              <a:ext cx="867325" cy="867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g1d889d5e35a_1_36"/>
            <p:cNvSpPr txBox="1"/>
            <p:nvPr/>
          </p:nvSpPr>
          <p:spPr>
            <a:xfrm>
              <a:off x="5843475" y="3581525"/>
              <a:ext cx="27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Collaboration inter-équipes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230" name="Google Shape;230;g1d889d5e35a_1_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889d5e35a_1_0"/>
          <p:cNvSpPr txBox="1"/>
          <p:nvPr>
            <p:ph type="title"/>
          </p:nvPr>
        </p:nvSpPr>
        <p:spPr>
          <a:xfrm>
            <a:off x="720725" y="161475"/>
            <a:ext cx="577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Rapport de performance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g1d889d5e35a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g1d889d5e35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34" y="817150"/>
            <a:ext cx="3105366" cy="4178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g1d889d5e35a_1_0"/>
          <p:cNvGrpSpPr/>
          <p:nvPr/>
        </p:nvGrpSpPr>
        <p:grpSpPr>
          <a:xfrm>
            <a:off x="794700" y="3648350"/>
            <a:ext cx="3127875" cy="643974"/>
            <a:chOff x="574050" y="3655950"/>
            <a:chExt cx="3127875" cy="643974"/>
          </a:xfrm>
        </p:grpSpPr>
        <p:pic>
          <p:nvPicPr>
            <p:cNvPr id="239" name="Google Shape;239;g1d889d5e35a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050" y="3655950"/>
              <a:ext cx="643974" cy="64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1d889d5e35a_1_0"/>
            <p:cNvSpPr txBox="1"/>
            <p:nvPr/>
          </p:nvSpPr>
          <p:spPr>
            <a:xfrm>
              <a:off x="1356825" y="3833325"/>
              <a:ext cx="234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Tests en amont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41" name="Google Shape;241;g1d889d5e35a_1_0"/>
          <p:cNvGrpSpPr/>
          <p:nvPr/>
        </p:nvGrpSpPr>
        <p:grpSpPr>
          <a:xfrm>
            <a:off x="794700" y="2622625"/>
            <a:ext cx="2755575" cy="643974"/>
            <a:chOff x="574050" y="2630225"/>
            <a:chExt cx="2755575" cy="643974"/>
          </a:xfrm>
        </p:grpSpPr>
        <p:pic>
          <p:nvPicPr>
            <p:cNvPr id="242" name="Google Shape;242;g1d889d5e35a_1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4050" y="2630225"/>
              <a:ext cx="643974" cy="64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1d889d5e35a_1_0"/>
            <p:cNvSpPr txBox="1"/>
            <p:nvPr/>
          </p:nvSpPr>
          <p:spPr>
            <a:xfrm>
              <a:off x="1356825" y="2767550"/>
              <a:ext cx="197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Agrégation</a:t>
              </a: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 de données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44" name="Google Shape;244;g1d889d5e35a_1_0"/>
          <p:cNvGrpSpPr/>
          <p:nvPr/>
        </p:nvGrpSpPr>
        <p:grpSpPr>
          <a:xfrm>
            <a:off x="794712" y="1596900"/>
            <a:ext cx="3478863" cy="643974"/>
            <a:chOff x="574062" y="1604500"/>
            <a:chExt cx="3478863" cy="643974"/>
          </a:xfrm>
        </p:grpSpPr>
        <p:pic>
          <p:nvPicPr>
            <p:cNvPr id="245" name="Google Shape;245;g1d889d5e35a_1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4062" y="1604500"/>
              <a:ext cx="643974" cy="64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1d889d5e35a_1_0"/>
            <p:cNvSpPr txBox="1"/>
            <p:nvPr/>
          </p:nvSpPr>
          <p:spPr>
            <a:xfrm>
              <a:off x="1356825" y="1741825"/>
              <a:ext cx="269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Design et réflexions produit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247" name="Google Shape;247;g1d889d5e35a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d889d5e35a_1_0"/>
          <p:cNvSpPr txBox="1"/>
          <p:nvPr/>
        </p:nvSpPr>
        <p:spPr>
          <a:xfrm>
            <a:off x="720725" y="767340"/>
            <a:ext cx="7837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Motivation et intéressement des commerciaux</a:t>
            </a:r>
            <a:endParaRPr b="0" i="0" sz="1400" u="none" cap="none" strike="noStrike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889d5e35a_1_59"/>
          <p:cNvSpPr txBox="1"/>
          <p:nvPr>
            <p:ph type="title"/>
          </p:nvPr>
        </p:nvSpPr>
        <p:spPr>
          <a:xfrm>
            <a:off x="720725" y="268000"/>
            <a:ext cx="554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Rapport</a:t>
            </a: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de performance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4" name="Google Shape;254;g1d889d5e35a_1_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g1d889d5e35a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050" y="1060612"/>
            <a:ext cx="5489349" cy="34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d889d5e35a_1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g1d889d5e35a_1_59"/>
          <p:cNvGrpSpPr/>
          <p:nvPr/>
        </p:nvGrpSpPr>
        <p:grpSpPr>
          <a:xfrm>
            <a:off x="601075" y="1350450"/>
            <a:ext cx="2731400" cy="731974"/>
            <a:chOff x="601075" y="1350450"/>
            <a:chExt cx="2731400" cy="731974"/>
          </a:xfrm>
        </p:grpSpPr>
        <p:pic>
          <p:nvPicPr>
            <p:cNvPr id="258" name="Google Shape;258;g1d889d5e35a_1_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075" y="1350450"/>
              <a:ext cx="731974" cy="73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g1d889d5e35a_1_59"/>
            <p:cNvSpPr txBox="1"/>
            <p:nvPr/>
          </p:nvSpPr>
          <p:spPr>
            <a:xfrm>
              <a:off x="1453275" y="1531788"/>
              <a:ext cx="18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Fort impact utilisateur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60" name="Google Shape;260;g1d889d5e35a_1_59"/>
          <p:cNvGrpSpPr/>
          <p:nvPr/>
        </p:nvGrpSpPr>
        <p:grpSpPr>
          <a:xfrm>
            <a:off x="601076" y="2493900"/>
            <a:ext cx="3218599" cy="731974"/>
            <a:chOff x="601076" y="2493900"/>
            <a:chExt cx="3218599" cy="731974"/>
          </a:xfrm>
        </p:grpSpPr>
        <p:pic>
          <p:nvPicPr>
            <p:cNvPr id="261" name="Google Shape;261;g1d889d5e35a_1_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076" y="2493900"/>
              <a:ext cx="731974" cy="73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1d889d5e35a_1_59"/>
            <p:cNvSpPr txBox="1"/>
            <p:nvPr/>
          </p:nvSpPr>
          <p:spPr>
            <a:xfrm>
              <a:off x="1453275" y="2728500"/>
              <a:ext cx="236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Proposition de fonctionnalités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63" name="Google Shape;263;g1d889d5e35a_1_59"/>
          <p:cNvGrpSpPr/>
          <p:nvPr/>
        </p:nvGrpSpPr>
        <p:grpSpPr>
          <a:xfrm>
            <a:off x="601075" y="3637350"/>
            <a:ext cx="3439100" cy="731974"/>
            <a:chOff x="601075" y="3637350"/>
            <a:chExt cx="3439100" cy="731974"/>
          </a:xfrm>
        </p:grpSpPr>
        <p:pic>
          <p:nvPicPr>
            <p:cNvPr id="264" name="Google Shape;264;g1d889d5e35a_1_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1075" y="3637350"/>
              <a:ext cx="731974" cy="73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1d889d5e35a_1_59"/>
            <p:cNvSpPr txBox="1"/>
            <p:nvPr/>
          </p:nvSpPr>
          <p:spPr>
            <a:xfrm>
              <a:off x="1453275" y="3865250"/>
              <a:ext cx="2586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Logique interne de l’application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889d5e35a_1_88"/>
          <p:cNvSpPr txBox="1"/>
          <p:nvPr>
            <p:ph type="title"/>
          </p:nvPr>
        </p:nvSpPr>
        <p:spPr>
          <a:xfrm>
            <a:off x="720000" y="360000"/>
            <a:ext cx="71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Architecture de Qobra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1" name="Google Shape;271;g1d889d5e35a_1_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2" name="Google Shape;272;g1d889d5e35a_1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d889d5e35a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5100"/>
            <a:ext cx="8839204" cy="349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889d5e35a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9" name="Google Shape;279;g1d889d5e3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900" y="927369"/>
            <a:ext cx="4601774" cy="3769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g1d889d5e35a_2_0"/>
          <p:cNvGrpSpPr/>
          <p:nvPr/>
        </p:nvGrpSpPr>
        <p:grpSpPr>
          <a:xfrm>
            <a:off x="436250" y="1475825"/>
            <a:ext cx="3895150" cy="746150"/>
            <a:chOff x="5166850" y="1453900"/>
            <a:chExt cx="3895150" cy="746150"/>
          </a:xfrm>
        </p:grpSpPr>
        <p:pic>
          <p:nvPicPr>
            <p:cNvPr id="281" name="Google Shape;281;g1d889d5e35a_2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6850" y="1453900"/>
              <a:ext cx="746150" cy="74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1d889d5e35a_2_0"/>
            <p:cNvSpPr txBox="1"/>
            <p:nvPr/>
          </p:nvSpPr>
          <p:spPr>
            <a:xfrm>
              <a:off x="6029900" y="1642325"/>
              <a:ext cx="303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Rafraîchissement</a:t>
              </a: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 constant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83" name="Google Shape;283;g1d889d5e35a_2_0"/>
          <p:cNvGrpSpPr/>
          <p:nvPr/>
        </p:nvGrpSpPr>
        <p:grpSpPr>
          <a:xfrm>
            <a:off x="436251" y="2608401"/>
            <a:ext cx="3953649" cy="746124"/>
            <a:chOff x="5166851" y="2586476"/>
            <a:chExt cx="3953649" cy="746124"/>
          </a:xfrm>
        </p:grpSpPr>
        <p:pic>
          <p:nvPicPr>
            <p:cNvPr id="284" name="Google Shape;284;g1d889d5e35a_2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6851" y="2586476"/>
              <a:ext cx="746150" cy="746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g1d889d5e35a_2_0"/>
            <p:cNvSpPr txBox="1"/>
            <p:nvPr/>
          </p:nvSpPr>
          <p:spPr>
            <a:xfrm>
              <a:off x="6029900" y="2820150"/>
              <a:ext cx="30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Incompréhension des utilisateurs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86" name="Google Shape;286;g1d889d5e35a_2_0"/>
          <p:cNvGrpSpPr/>
          <p:nvPr/>
        </p:nvGrpSpPr>
        <p:grpSpPr>
          <a:xfrm>
            <a:off x="436251" y="3740950"/>
            <a:ext cx="2835849" cy="746150"/>
            <a:chOff x="5166851" y="3719025"/>
            <a:chExt cx="2835849" cy="746150"/>
          </a:xfrm>
        </p:grpSpPr>
        <p:pic>
          <p:nvPicPr>
            <p:cNvPr id="287" name="Google Shape;287;g1d889d5e35a_2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6851" y="3719025"/>
              <a:ext cx="746150" cy="74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1d889d5e35a_2_0"/>
            <p:cNvSpPr txBox="1"/>
            <p:nvPr/>
          </p:nvSpPr>
          <p:spPr>
            <a:xfrm>
              <a:off x="6029900" y="3907450"/>
              <a:ext cx="197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Complexité interne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289" name="Google Shape;289;g1d889d5e35a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d889d5e35a_2_0"/>
          <p:cNvSpPr txBox="1"/>
          <p:nvPr>
            <p:ph type="title"/>
          </p:nvPr>
        </p:nvSpPr>
        <p:spPr>
          <a:xfrm>
            <a:off x="522725" y="268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Calcul des statements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568649" y="1587500"/>
            <a:ext cx="2329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INTRODUCTION</a:t>
            </a:r>
            <a:endParaRPr sz="1600">
              <a:solidFill>
                <a:schemeClr val="dk2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28" name="Google Shape;28;p4"/>
          <p:cNvSpPr txBox="1"/>
          <p:nvPr>
            <p:ph idx="2" type="title"/>
          </p:nvPr>
        </p:nvSpPr>
        <p:spPr>
          <a:xfrm>
            <a:off x="720000" y="1426400"/>
            <a:ext cx="982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fr" sz="41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b="1" i="0" sz="4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" name="Google Shape;29;p4"/>
          <p:cNvSpPr txBox="1"/>
          <p:nvPr>
            <p:ph idx="3"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3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Sommaire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" name="Google Shape;30;p4"/>
          <p:cNvSpPr txBox="1"/>
          <p:nvPr>
            <p:ph idx="4" type="title"/>
          </p:nvPr>
        </p:nvSpPr>
        <p:spPr>
          <a:xfrm>
            <a:off x="1568649" y="2683963"/>
            <a:ext cx="2329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CADRE DE TRAVAIL</a:t>
            </a:r>
            <a:endParaRPr b="0" i="0" sz="1600" u="none" cap="none" strike="noStrike">
              <a:solidFill>
                <a:schemeClr val="dk2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1" name="Google Shape;31;p4"/>
          <p:cNvSpPr txBox="1"/>
          <p:nvPr>
            <p:ph idx="5" type="title"/>
          </p:nvPr>
        </p:nvSpPr>
        <p:spPr>
          <a:xfrm>
            <a:off x="720000" y="2543150"/>
            <a:ext cx="1201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fr" sz="41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4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1" i="0" sz="4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" name="Google Shape;32;p4"/>
          <p:cNvSpPr txBox="1"/>
          <p:nvPr>
            <p:ph idx="6" type="title"/>
          </p:nvPr>
        </p:nvSpPr>
        <p:spPr>
          <a:xfrm>
            <a:off x="1568649" y="3865525"/>
            <a:ext cx="2329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BILAN</a:t>
            </a:r>
            <a:endParaRPr b="0" i="0" sz="1600" u="none" cap="none" strike="noStrike">
              <a:solidFill>
                <a:schemeClr val="dk2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3" name="Google Shape;33;p4"/>
          <p:cNvSpPr txBox="1"/>
          <p:nvPr>
            <p:ph idx="7" type="title"/>
          </p:nvPr>
        </p:nvSpPr>
        <p:spPr>
          <a:xfrm>
            <a:off x="720000" y="3704425"/>
            <a:ext cx="1070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fr" sz="41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4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endParaRPr b="1" i="0" sz="4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" name="Google Shape;34;p4"/>
          <p:cNvSpPr txBox="1"/>
          <p:nvPr>
            <p:ph idx="8" type="title"/>
          </p:nvPr>
        </p:nvSpPr>
        <p:spPr>
          <a:xfrm>
            <a:off x="5590199" y="1587500"/>
            <a:ext cx="2329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L</a:t>
            </a:r>
            <a:r>
              <a:rPr lang="fr" sz="1600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’ENTREPRISE</a:t>
            </a:r>
            <a:endParaRPr b="0" i="0" sz="1600" u="none" cap="none" strike="noStrike">
              <a:solidFill>
                <a:schemeClr val="dk2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5" name="Google Shape;35;p4"/>
          <p:cNvSpPr txBox="1"/>
          <p:nvPr>
            <p:ph idx="9" type="title"/>
          </p:nvPr>
        </p:nvSpPr>
        <p:spPr>
          <a:xfrm>
            <a:off x="4741550" y="1426400"/>
            <a:ext cx="1256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fr" sz="41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4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1" i="0" sz="4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" name="Google Shape;36;p4"/>
          <p:cNvSpPr txBox="1"/>
          <p:nvPr>
            <p:ph idx="13" type="title"/>
          </p:nvPr>
        </p:nvSpPr>
        <p:spPr>
          <a:xfrm>
            <a:off x="5590199" y="2683975"/>
            <a:ext cx="2329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Outfit Medium"/>
                <a:ea typeface="Outfit Medium"/>
                <a:cs typeface="Outfit Medium"/>
                <a:sym typeface="Outfit Medium"/>
              </a:rPr>
              <a:t>MES MISSIONS</a:t>
            </a:r>
            <a:endParaRPr b="0" i="0" sz="1600" u="none" cap="none" strike="noStrike">
              <a:solidFill>
                <a:schemeClr val="dk2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7" name="Google Shape;37;p4"/>
          <p:cNvSpPr txBox="1"/>
          <p:nvPr>
            <p:ph idx="14" type="title"/>
          </p:nvPr>
        </p:nvSpPr>
        <p:spPr>
          <a:xfrm>
            <a:off x="4741550" y="2543150"/>
            <a:ext cx="1023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fr" sz="41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4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1" i="0" sz="4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889d5e35a_2_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6" name="Google Shape;296;g1d889d5e35a_2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d889d5e35a_2_43"/>
          <p:cNvSpPr txBox="1"/>
          <p:nvPr>
            <p:ph type="title"/>
          </p:nvPr>
        </p:nvSpPr>
        <p:spPr>
          <a:xfrm>
            <a:off x="522725" y="268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Calcul des statements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298" name="Google Shape;298;g1d889d5e35a_2_43"/>
          <p:cNvGrpSpPr/>
          <p:nvPr/>
        </p:nvGrpSpPr>
        <p:grpSpPr>
          <a:xfrm>
            <a:off x="428475" y="1762588"/>
            <a:ext cx="3852925" cy="867325"/>
            <a:chOff x="428475" y="1762588"/>
            <a:chExt cx="3852925" cy="867325"/>
          </a:xfrm>
        </p:grpSpPr>
        <p:pic>
          <p:nvPicPr>
            <p:cNvPr id="299" name="Google Shape;299;g1d889d5e35a_2_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475" y="1762588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g1d889d5e35a_2_43"/>
            <p:cNvSpPr txBox="1"/>
            <p:nvPr/>
          </p:nvSpPr>
          <p:spPr>
            <a:xfrm>
              <a:off x="1295800" y="1996150"/>
              <a:ext cx="298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Amélioration des performances globales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01" name="Google Shape;301;g1d889d5e35a_2_43"/>
          <p:cNvGrpSpPr/>
          <p:nvPr/>
        </p:nvGrpSpPr>
        <p:grpSpPr>
          <a:xfrm>
            <a:off x="5399125" y="1747137"/>
            <a:ext cx="3580050" cy="867325"/>
            <a:chOff x="5399125" y="1747137"/>
            <a:chExt cx="3580050" cy="867325"/>
          </a:xfrm>
        </p:grpSpPr>
        <p:pic>
          <p:nvPicPr>
            <p:cNvPr id="302" name="Google Shape;302;g1d889d5e35a_2_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99125" y="1747137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g1d889d5e35a_2_43"/>
            <p:cNvSpPr txBox="1"/>
            <p:nvPr/>
          </p:nvSpPr>
          <p:spPr>
            <a:xfrm>
              <a:off x="6312475" y="2011613"/>
              <a:ext cx="266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Satisfaction client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04" name="Google Shape;304;g1d889d5e35a_2_43"/>
          <p:cNvGrpSpPr/>
          <p:nvPr/>
        </p:nvGrpSpPr>
        <p:grpSpPr>
          <a:xfrm>
            <a:off x="522726" y="3210500"/>
            <a:ext cx="2962224" cy="867325"/>
            <a:chOff x="522726" y="3210500"/>
            <a:chExt cx="2962224" cy="867325"/>
          </a:xfrm>
        </p:grpSpPr>
        <p:pic>
          <p:nvPicPr>
            <p:cNvPr id="305" name="Google Shape;305;g1d889d5e35a_2_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726" y="3210500"/>
              <a:ext cx="867325" cy="86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g1d889d5e35a_2_43"/>
            <p:cNvSpPr txBox="1"/>
            <p:nvPr/>
          </p:nvSpPr>
          <p:spPr>
            <a:xfrm>
              <a:off x="1621950" y="3423013"/>
              <a:ext cx="186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Qualité et maintenabilité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07" name="Google Shape;307;g1d889d5e35a_2_43"/>
          <p:cNvGrpSpPr/>
          <p:nvPr/>
        </p:nvGrpSpPr>
        <p:grpSpPr>
          <a:xfrm>
            <a:off x="5399118" y="3093635"/>
            <a:ext cx="3623807" cy="867315"/>
            <a:chOff x="5399118" y="3093635"/>
            <a:chExt cx="3623807" cy="867315"/>
          </a:xfrm>
        </p:grpSpPr>
        <p:pic>
          <p:nvPicPr>
            <p:cNvPr id="308" name="Google Shape;308;g1d889d5e35a_2_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99118" y="3093635"/>
              <a:ext cx="867325" cy="867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g1d889d5e35a_2_43"/>
            <p:cNvSpPr txBox="1"/>
            <p:nvPr/>
          </p:nvSpPr>
          <p:spPr>
            <a:xfrm>
              <a:off x="6473225" y="3423025"/>
              <a:ext cx="254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Référent technique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54fdc904d_0_24"/>
          <p:cNvSpPr txBox="1"/>
          <p:nvPr/>
        </p:nvSpPr>
        <p:spPr>
          <a:xfrm flipH="1">
            <a:off x="720000" y="3085150"/>
            <a:ext cx="7704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Bilan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5" name="Google Shape;315;g1d54fdc904d_0_24"/>
          <p:cNvSpPr txBox="1"/>
          <p:nvPr/>
        </p:nvSpPr>
        <p:spPr>
          <a:xfrm flipH="1">
            <a:off x="719993" y="2330650"/>
            <a:ext cx="7704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fr" sz="96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</a:t>
            </a:r>
            <a:r>
              <a:rPr b="1" lang="fr" sz="9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endParaRPr b="1" i="0" sz="96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16" name="Google Shape;316;g1d54fdc904d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6f149644e_1_0"/>
          <p:cNvSpPr txBox="1"/>
          <p:nvPr>
            <p:ph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Compétences acquises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2" name="Google Shape;322;g1d6f149644e_1_0"/>
          <p:cNvSpPr/>
          <p:nvPr/>
        </p:nvSpPr>
        <p:spPr>
          <a:xfrm>
            <a:off x="-939687" y="37898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1d6f149644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d6f149644e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g1d6f149644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800" y="1461250"/>
            <a:ext cx="9060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d6f149644e_1_0"/>
          <p:cNvSpPr txBox="1"/>
          <p:nvPr/>
        </p:nvSpPr>
        <p:spPr>
          <a:xfrm>
            <a:off x="2082250" y="1714200"/>
            <a:ext cx="254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Développement frontend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27" name="Google Shape;327;g1d6f149644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925" y="1461250"/>
            <a:ext cx="9060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d6f149644e_1_0"/>
          <p:cNvSpPr txBox="1"/>
          <p:nvPr/>
        </p:nvSpPr>
        <p:spPr>
          <a:xfrm>
            <a:off x="6524350" y="1729625"/>
            <a:ext cx="23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Logique métier &amp; performance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29" name="Google Shape;329;g1d6f149644e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800" y="2895875"/>
            <a:ext cx="9060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d6f149644e_1_0"/>
          <p:cNvSpPr txBox="1"/>
          <p:nvPr/>
        </p:nvSpPr>
        <p:spPr>
          <a:xfrm>
            <a:off x="2082250" y="3164263"/>
            <a:ext cx="23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Leadership &amp; responsabilité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31" name="Google Shape;331;g1d6f149644e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3925" y="2939700"/>
            <a:ext cx="9060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d6f149644e_1_0"/>
          <p:cNvSpPr txBox="1"/>
          <p:nvPr/>
        </p:nvSpPr>
        <p:spPr>
          <a:xfrm>
            <a:off x="6524350" y="3239738"/>
            <a:ext cx="25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Équilibre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6f149644e_1_19"/>
          <p:cNvSpPr txBox="1"/>
          <p:nvPr>
            <p:ph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Ressenti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g1d6f149644e_1_19"/>
          <p:cNvSpPr/>
          <p:nvPr/>
        </p:nvSpPr>
        <p:spPr>
          <a:xfrm>
            <a:off x="-939687" y="37898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1d6f149644e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d6f149644e_1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341" name="Google Shape;341;g1d6f149644e_1_19"/>
          <p:cNvGrpSpPr/>
          <p:nvPr/>
        </p:nvGrpSpPr>
        <p:grpSpPr>
          <a:xfrm>
            <a:off x="1032741" y="1465025"/>
            <a:ext cx="3169084" cy="903350"/>
            <a:chOff x="1032741" y="1465025"/>
            <a:chExt cx="3169084" cy="903350"/>
          </a:xfrm>
        </p:grpSpPr>
        <p:pic>
          <p:nvPicPr>
            <p:cNvPr id="342" name="Google Shape;342;g1d6f149644e_1_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2741" y="1465025"/>
              <a:ext cx="903350" cy="90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g1d6f149644e_1_19"/>
            <p:cNvSpPr txBox="1"/>
            <p:nvPr/>
          </p:nvSpPr>
          <p:spPr>
            <a:xfrm>
              <a:off x="2067625" y="1732050"/>
              <a:ext cx="213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Startup en pleine croissance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44" name="Google Shape;344;g1d6f149644e_1_19"/>
          <p:cNvGrpSpPr/>
          <p:nvPr/>
        </p:nvGrpSpPr>
        <p:grpSpPr>
          <a:xfrm>
            <a:off x="5472075" y="1465025"/>
            <a:ext cx="3565525" cy="903350"/>
            <a:chOff x="5472075" y="1465025"/>
            <a:chExt cx="3565525" cy="903350"/>
          </a:xfrm>
        </p:grpSpPr>
        <p:pic>
          <p:nvPicPr>
            <p:cNvPr id="345" name="Google Shape;345;g1d6f149644e_1_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2075" y="1465025"/>
              <a:ext cx="903350" cy="90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g1d6f149644e_1_19"/>
            <p:cNvSpPr txBox="1"/>
            <p:nvPr/>
          </p:nvSpPr>
          <p:spPr>
            <a:xfrm>
              <a:off x="6575500" y="1732050"/>
              <a:ext cx="246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Équipe soudée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47" name="Google Shape;347;g1d6f149644e_1_19"/>
          <p:cNvGrpSpPr/>
          <p:nvPr/>
        </p:nvGrpSpPr>
        <p:grpSpPr>
          <a:xfrm>
            <a:off x="3352444" y="3072025"/>
            <a:ext cx="5339131" cy="903350"/>
            <a:chOff x="3352444" y="3072025"/>
            <a:chExt cx="5339131" cy="903350"/>
          </a:xfrm>
        </p:grpSpPr>
        <p:pic>
          <p:nvPicPr>
            <p:cNvPr id="348" name="Google Shape;348;g1d6f149644e_1_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52444" y="3072025"/>
              <a:ext cx="903350" cy="90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g1d6f149644e_1_19"/>
            <p:cNvSpPr txBox="1"/>
            <p:nvPr/>
          </p:nvSpPr>
          <p:spPr>
            <a:xfrm>
              <a:off x="4483175" y="3339050"/>
              <a:ext cx="4208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Outfit"/>
                  <a:ea typeface="Outfit"/>
                  <a:cs typeface="Outfit"/>
                  <a:sym typeface="Outfit"/>
                </a:rPr>
                <a:t>Priorisation &amp; Roadmap</a:t>
              </a:r>
              <a:endParaRPr sz="12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d55a4adf2c_0_2"/>
          <p:cNvSpPr txBox="1"/>
          <p:nvPr/>
        </p:nvSpPr>
        <p:spPr>
          <a:xfrm flipH="1">
            <a:off x="3061675" y="2060700"/>
            <a:ext cx="5274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Des questions ?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g1d55a4adf2c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/>
        </p:nvSpPr>
        <p:spPr>
          <a:xfrm flipH="1">
            <a:off x="720000" y="3085150"/>
            <a:ext cx="7704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Introduction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" name="Google Shape;45;p6"/>
          <p:cNvSpPr txBox="1"/>
          <p:nvPr/>
        </p:nvSpPr>
        <p:spPr>
          <a:xfrm flipH="1">
            <a:off x="719993" y="2330650"/>
            <a:ext cx="7704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fr" sz="96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01</a:t>
            </a:r>
            <a:endParaRPr b="1" i="0" sz="96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55a4adf2c_0_11"/>
          <p:cNvSpPr txBox="1"/>
          <p:nvPr>
            <p:ph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Contexte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g1d55a4adf2c_0_11"/>
          <p:cNvSpPr/>
          <p:nvPr/>
        </p:nvSpPr>
        <p:spPr>
          <a:xfrm>
            <a:off x="-939687" y="37898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g1d55a4adf2c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1d55a4adf2c_0_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5" name="Google Shape;55;g1d55a4adf2c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00" y="2633275"/>
            <a:ext cx="719525" cy="7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1d55a4adf2c_0_11"/>
          <p:cNvSpPr txBox="1"/>
          <p:nvPr/>
        </p:nvSpPr>
        <p:spPr>
          <a:xfrm>
            <a:off x="1585450" y="2792925"/>
            <a:ext cx="21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04/07/2022 - 23/12/2022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7" name="Google Shape;57;g1d55a4adf2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500" y="1457725"/>
            <a:ext cx="650525" cy="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d55a4adf2c_0_11"/>
          <p:cNvSpPr txBox="1"/>
          <p:nvPr/>
        </p:nvSpPr>
        <p:spPr>
          <a:xfrm>
            <a:off x="1490450" y="1598338"/>
            <a:ext cx="17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Stage de 2ème année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9" name="Google Shape;59;g1d55a4adf2c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700" y="2652313"/>
            <a:ext cx="650525" cy="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d55a4adf2c_0_11"/>
          <p:cNvSpPr txBox="1"/>
          <p:nvPr/>
        </p:nvSpPr>
        <p:spPr>
          <a:xfrm>
            <a:off x="6180925" y="2777475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Développeur full-stack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1" name="Google Shape;61;g1d55a4adf2c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200" y="1423225"/>
            <a:ext cx="719525" cy="7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d55a4adf2c_0_11"/>
          <p:cNvSpPr txBox="1"/>
          <p:nvPr/>
        </p:nvSpPr>
        <p:spPr>
          <a:xfrm>
            <a:off x="6180925" y="1582888"/>
            <a:ext cx="19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Domaine du Software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/>
        </p:nvSpPr>
        <p:spPr>
          <a:xfrm flipH="1">
            <a:off x="720000" y="3085150"/>
            <a:ext cx="7704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3000" u="none" cap="none" strike="noStrike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L</a:t>
            </a:r>
            <a:r>
              <a:rPr b="1" lang="fr" sz="3000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’entreprise</a:t>
            </a:r>
            <a:endParaRPr b="1" i="0" sz="3000" u="none" cap="none" strike="noStrike"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" name="Google Shape;68;p12"/>
          <p:cNvSpPr txBox="1"/>
          <p:nvPr/>
        </p:nvSpPr>
        <p:spPr>
          <a:xfrm flipH="1">
            <a:off x="720002" y="2330650"/>
            <a:ext cx="7704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fr" sz="96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02</a:t>
            </a:r>
            <a:endParaRPr b="1" i="0" sz="96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54fdc904d_0_189"/>
          <p:cNvSpPr txBox="1"/>
          <p:nvPr>
            <p:ph type="title"/>
          </p:nvPr>
        </p:nvSpPr>
        <p:spPr>
          <a:xfrm>
            <a:off x="720000" y="360000"/>
            <a:ext cx="16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Qobra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75;g1d54fdc904d_0_1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6" name="Google Shape;76;g1d54fdc904d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d54fdc904d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75" y="32077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d54fdc904d_0_189"/>
          <p:cNvSpPr txBox="1"/>
          <p:nvPr/>
        </p:nvSpPr>
        <p:spPr>
          <a:xfrm>
            <a:off x="1246550" y="3297475"/>
            <a:ext cx="149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Logiciel SaaS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" name="Google Shape;79;g1d54fdc904d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63" y="1418800"/>
            <a:ext cx="609800" cy="6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d54fdc904d_0_189"/>
          <p:cNvSpPr txBox="1"/>
          <p:nvPr/>
        </p:nvSpPr>
        <p:spPr>
          <a:xfrm>
            <a:off x="1211338" y="1545025"/>
            <a:ext cx="20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Fondée en août 2020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1" name="Google Shape;81;g1d54fdc904d_0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550" y="1150688"/>
            <a:ext cx="4073151" cy="30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d54fdc904d_0_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675" y="40411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d54fdc904d_0_189"/>
          <p:cNvSpPr txBox="1"/>
          <p:nvPr/>
        </p:nvSpPr>
        <p:spPr>
          <a:xfrm>
            <a:off x="1246550" y="4169300"/>
            <a:ext cx="246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Rémunération commerciale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4" name="Google Shape;84;g1d54fdc904d_0_1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63" y="2313288"/>
            <a:ext cx="609775" cy="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d54fdc904d_0_189"/>
          <p:cNvSpPr txBox="1"/>
          <p:nvPr/>
        </p:nvSpPr>
        <p:spPr>
          <a:xfrm>
            <a:off x="1246550" y="2387088"/>
            <a:ext cx="16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utfit"/>
                <a:ea typeface="Outfit"/>
                <a:cs typeface="Outfit"/>
                <a:sym typeface="Outfit"/>
              </a:rPr>
              <a:t>Basée à Paris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54fdc904d_0_122"/>
          <p:cNvSpPr/>
          <p:nvPr/>
        </p:nvSpPr>
        <p:spPr>
          <a:xfrm>
            <a:off x="-650925" y="-5394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d54fdc904d_0_122"/>
          <p:cNvSpPr txBox="1"/>
          <p:nvPr>
            <p:ph type="title"/>
          </p:nvPr>
        </p:nvSpPr>
        <p:spPr>
          <a:xfrm>
            <a:off x="5421775" y="360000"/>
            <a:ext cx="308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 problème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2" name="Google Shape;92;g1d54fdc904d_0_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3" name="Google Shape;93;g1d54fdc904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1151" y="969275"/>
            <a:ext cx="6554576" cy="37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d54fdc904d_0_122"/>
          <p:cNvSpPr txBox="1"/>
          <p:nvPr/>
        </p:nvSpPr>
        <p:spPr>
          <a:xfrm>
            <a:off x="5421775" y="1318600"/>
            <a:ext cx="364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90% des commerciaux </a:t>
            </a: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reçoivent</a:t>
            </a: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 leurs</a:t>
            </a:r>
            <a:b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</a:b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commissions sur </a:t>
            </a:r>
            <a:r>
              <a:rPr b="1" lang="fr">
                <a:solidFill>
                  <a:schemeClr val="dk2"/>
                </a:solidFill>
                <a:latin typeface="Outfit"/>
                <a:ea typeface="Outfit"/>
                <a:cs typeface="Outfit"/>
                <a:sym typeface="Outfit"/>
              </a:rPr>
              <a:t>Excel</a:t>
            </a:r>
            <a:r>
              <a:rPr lang="fr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.</a:t>
            </a:r>
            <a:endParaRPr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95" name="Google Shape;95;g1d54fdc904d_0_122"/>
          <p:cNvSpPr txBox="1"/>
          <p:nvPr/>
        </p:nvSpPr>
        <p:spPr>
          <a:xfrm>
            <a:off x="5421775" y="2254150"/>
            <a:ext cx="3483600" cy="1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utfit Light"/>
              <a:buChar char="●"/>
            </a:pPr>
            <a: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Import manuel des données</a:t>
            </a:r>
            <a:b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</a:br>
            <a:endParaRPr sz="1200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utfit Light"/>
              <a:buChar char="●"/>
            </a:pPr>
            <a: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Commissions en fin de mois</a:t>
            </a:r>
            <a:b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</a:br>
            <a:endParaRPr sz="1200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utfit Light"/>
              <a:buChar char="●"/>
            </a:pPr>
            <a: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Formules incompréhensibles</a:t>
            </a:r>
            <a:b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</a:br>
            <a:endParaRPr sz="1200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utfit Light"/>
              <a:buChar char="●"/>
            </a:pPr>
            <a:r>
              <a:rPr lang="fr" sz="1200">
                <a:solidFill>
                  <a:schemeClr val="dk2"/>
                </a:solidFill>
                <a:latin typeface="Outfit Light"/>
                <a:ea typeface="Outfit Light"/>
                <a:cs typeface="Outfit Light"/>
                <a:sym typeface="Outfit Light"/>
              </a:rPr>
              <a:t>Le commercial a son propre Excel</a:t>
            </a:r>
            <a:endParaRPr sz="1200">
              <a:solidFill>
                <a:schemeClr val="dk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96" name="Google Shape;96;g1d54fdc904d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54fdc904d_0_142"/>
          <p:cNvSpPr txBox="1"/>
          <p:nvPr>
            <p:ph type="title"/>
          </p:nvPr>
        </p:nvSpPr>
        <p:spPr>
          <a:xfrm>
            <a:off x="720000" y="36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 solution Qobra</a:t>
            </a:r>
            <a:endParaRPr b="1" i="0" sz="30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" name="Google Shape;102;g1d54fdc904d_0_142"/>
          <p:cNvSpPr/>
          <p:nvPr/>
        </p:nvSpPr>
        <p:spPr>
          <a:xfrm>
            <a:off x="-939687" y="378987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1d54fdc904d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d54fdc904d_0_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" name="Google Shape;105;g1d54fdc904d_0_142"/>
          <p:cNvSpPr/>
          <p:nvPr/>
        </p:nvSpPr>
        <p:spPr>
          <a:xfrm>
            <a:off x="687150" y="3103775"/>
            <a:ext cx="1465200" cy="717600"/>
          </a:xfrm>
          <a:prstGeom prst="roundRect">
            <a:avLst>
              <a:gd fmla="val 8235" name="adj"/>
            </a:avLst>
          </a:prstGeom>
          <a:solidFill>
            <a:srgbClr val="FFFFFF"/>
          </a:solidFill>
          <a:ln cap="flat" cmpd="sng" w="9525">
            <a:solidFill>
              <a:srgbClr val="E6E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d54fdc904d_0_142"/>
          <p:cNvSpPr/>
          <p:nvPr/>
        </p:nvSpPr>
        <p:spPr>
          <a:xfrm>
            <a:off x="687150" y="2226188"/>
            <a:ext cx="1465200" cy="717600"/>
          </a:xfrm>
          <a:prstGeom prst="roundRect">
            <a:avLst>
              <a:gd fmla="val 8235" name="adj"/>
            </a:avLst>
          </a:prstGeom>
          <a:solidFill>
            <a:srgbClr val="FFFFFF"/>
          </a:solidFill>
          <a:ln cap="flat" cmpd="sng" w="9525">
            <a:solidFill>
              <a:srgbClr val="E6E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d54fdc904d_0_142"/>
          <p:cNvSpPr/>
          <p:nvPr/>
        </p:nvSpPr>
        <p:spPr>
          <a:xfrm>
            <a:off x="687150" y="1348588"/>
            <a:ext cx="1465200" cy="717600"/>
          </a:xfrm>
          <a:prstGeom prst="roundRect">
            <a:avLst>
              <a:gd fmla="val 8235" name="adj"/>
            </a:avLst>
          </a:prstGeom>
          <a:solidFill>
            <a:srgbClr val="FFFFFF"/>
          </a:solidFill>
          <a:ln cap="flat" cmpd="sng" w="9525">
            <a:solidFill>
              <a:srgbClr val="E6E6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d54fdc904d_0_142"/>
          <p:cNvSpPr/>
          <p:nvPr/>
        </p:nvSpPr>
        <p:spPr>
          <a:xfrm>
            <a:off x="552750" y="1572988"/>
            <a:ext cx="268800" cy="268800"/>
          </a:xfrm>
          <a:prstGeom prst="ellipse">
            <a:avLst/>
          </a:prstGeom>
          <a:solidFill>
            <a:srgbClr val="1C1F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g1d54fdc904d_0_142"/>
          <p:cNvSpPr txBox="1"/>
          <p:nvPr/>
        </p:nvSpPr>
        <p:spPr>
          <a:xfrm>
            <a:off x="2206263" y="1515388"/>
            <a:ext cx="3021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1C1F31"/>
                </a:solidFill>
                <a:latin typeface="Open Sans"/>
                <a:ea typeface="Open Sans"/>
                <a:cs typeface="Open Sans"/>
                <a:sym typeface="Open Sans"/>
              </a:rPr>
              <a:t>Récupérer les données</a:t>
            </a:r>
            <a:endParaRPr sz="1000">
              <a:solidFill>
                <a:srgbClr val="1C1F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g1d54fdc904d_0_142"/>
          <p:cNvSpPr txBox="1"/>
          <p:nvPr/>
        </p:nvSpPr>
        <p:spPr>
          <a:xfrm>
            <a:off x="2206274" y="2317313"/>
            <a:ext cx="1908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1C1F31"/>
                </a:solidFill>
                <a:latin typeface="Open Sans"/>
                <a:ea typeface="Open Sans"/>
                <a:cs typeface="Open Sans"/>
                <a:sym typeface="Open Sans"/>
              </a:rPr>
              <a:t>Définition des règles de calcul en amont</a:t>
            </a:r>
            <a:endParaRPr sz="1000">
              <a:solidFill>
                <a:srgbClr val="1C1F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g1d54fdc904d_0_142"/>
          <p:cNvSpPr txBox="1"/>
          <p:nvPr/>
        </p:nvSpPr>
        <p:spPr>
          <a:xfrm>
            <a:off x="2206274" y="3103788"/>
            <a:ext cx="2373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1C1F31"/>
                </a:solidFill>
                <a:latin typeface="Open Sans"/>
                <a:ea typeface="Open Sans"/>
                <a:cs typeface="Open Sans"/>
                <a:sym typeface="Open Sans"/>
              </a:rPr>
              <a:t>Visibilité et processus de validation pour les différents utilisateurs</a:t>
            </a:r>
            <a:endParaRPr sz="1000">
              <a:solidFill>
                <a:srgbClr val="1C1F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2" name="Google Shape;112;g1d54fdc904d_0_142"/>
          <p:cNvCxnSpPr/>
          <p:nvPr/>
        </p:nvCxnSpPr>
        <p:spPr>
          <a:xfrm flipH="1" rot="10800000">
            <a:off x="1145041" y="1595029"/>
            <a:ext cx="671400" cy="18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DAFB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13" name="Google Shape;113;g1d54fdc904d_0_142"/>
          <p:cNvGrpSpPr/>
          <p:nvPr/>
        </p:nvGrpSpPr>
        <p:grpSpPr>
          <a:xfrm>
            <a:off x="958105" y="1673638"/>
            <a:ext cx="222300" cy="222300"/>
            <a:chOff x="919425" y="1308600"/>
            <a:chExt cx="222300" cy="222300"/>
          </a:xfrm>
        </p:grpSpPr>
        <p:sp>
          <p:nvSpPr>
            <p:cNvPr id="114" name="Google Shape;114;g1d54fdc904d_0_142"/>
            <p:cNvSpPr/>
            <p:nvPr/>
          </p:nvSpPr>
          <p:spPr>
            <a:xfrm>
              <a:off x="919425" y="1308600"/>
              <a:ext cx="222300" cy="222300"/>
            </a:xfrm>
            <a:prstGeom prst="ellipse">
              <a:avLst/>
            </a:prstGeom>
            <a:solidFill>
              <a:srgbClr val="CFE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" name="Google Shape;115;g1d54fdc904d_0_142"/>
            <p:cNvGrpSpPr/>
            <p:nvPr/>
          </p:nvGrpSpPr>
          <p:grpSpPr>
            <a:xfrm>
              <a:off x="951730" y="1364558"/>
              <a:ext cx="157705" cy="110378"/>
              <a:chOff x="942500" y="1358100"/>
              <a:chExt cx="176148" cy="123299"/>
            </a:xfrm>
          </p:grpSpPr>
          <p:pic>
            <p:nvPicPr>
              <p:cNvPr id="116" name="Google Shape;116;g1d54fdc904d_0_14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42500" y="1358100"/>
                <a:ext cx="176148" cy="123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" name="Google Shape;117;g1d54fdc904d_0_142"/>
              <p:cNvSpPr/>
              <p:nvPr/>
            </p:nvSpPr>
            <p:spPr>
              <a:xfrm>
                <a:off x="963775" y="1399550"/>
                <a:ext cx="146700" cy="37800"/>
              </a:xfrm>
              <a:prstGeom prst="rect">
                <a:avLst/>
              </a:prstGeom>
              <a:solidFill>
                <a:srgbClr val="019D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8" name="Google Shape;118;g1d54fdc904d_0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947" y="1451160"/>
            <a:ext cx="268800" cy="26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1d54fdc904d_0_142"/>
          <p:cNvPicPr preferRelativeResize="0"/>
          <p:nvPr/>
        </p:nvPicPr>
        <p:blipFill rotWithShape="1">
          <a:blip r:embed="rId6">
            <a:alphaModFix/>
          </a:blip>
          <a:srcRect b="0" l="3925" r="3925" t="0"/>
          <a:stretch/>
        </p:blipFill>
        <p:spPr>
          <a:xfrm>
            <a:off x="742800" y="3255388"/>
            <a:ext cx="1353892" cy="5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d54fdc904d_0_142"/>
          <p:cNvSpPr/>
          <p:nvPr/>
        </p:nvSpPr>
        <p:spPr>
          <a:xfrm>
            <a:off x="552750" y="3324150"/>
            <a:ext cx="268800" cy="268800"/>
          </a:xfrm>
          <a:prstGeom prst="ellipse">
            <a:avLst/>
          </a:prstGeom>
          <a:solidFill>
            <a:srgbClr val="1C1F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g1d54fdc904d_0_142"/>
          <p:cNvCxnSpPr>
            <a:stCxn id="122" idx="3"/>
            <a:endCxn id="123" idx="1"/>
          </p:cNvCxnSpPr>
          <p:nvPr/>
        </p:nvCxnSpPr>
        <p:spPr>
          <a:xfrm>
            <a:off x="1010450" y="3221443"/>
            <a:ext cx="222900" cy="0"/>
          </a:xfrm>
          <a:prstGeom prst="straightConnector1">
            <a:avLst/>
          </a:prstGeom>
          <a:noFill/>
          <a:ln cap="flat" cmpd="sng" w="9525">
            <a:solidFill>
              <a:srgbClr val="E0E4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" name="Google Shape;124;g1d54fdc904d_0_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5500" y="3172318"/>
            <a:ext cx="98250" cy="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d54fdc904d_0_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3300" y="3172318"/>
            <a:ext cx="98250" cy="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d54fdc904d_0_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54400" y="3172318"/>
            <a:ext cx="98250" cy="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d54fdc904d_0_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2200" y="3172318"/>
            <a:ext cx="98250" cy="9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g1d54fdc904d_0_142"/>
          <p:cNvCxnSpPr/>
          <p:nvPr/>
        </p:nvCxnSpPr>
        <p:spPr>
          <a:xfrm>
            <a:off x="1331525" y="3221443"/>
            <a:ext cx="222900" cy="0"/>
          </a:xfrm>
          <a:prstGeom prst="straightConnector1">
            <a:avLst/>
          </a:prstGeom>
          <a:noFill/>
          <a:ln cap="flat" cmpd="sng" w="9525">
            <a:solidFill>
              <a:srgbClr val="E0E4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g1d54fdc904d_0_142"/>
          <p:cNvCxnSpPr/>
          <p:nvPr/>
        </p:nvCxnSpPr>
        <p:spPr>
          <a:xfrm>
            <a:off x="1652600" y="3221443"/>
            <a:ext cx="222900" cy="0"/>
          </a:xfrm>
          <a:prstGeom prst="straightConnector1">
            <a:avLst/>
          </a:prstGeom>
          <a:noFill/>
          <a:ln cap="flat" cmpd="sng" w="9525">
            <a:solidFill>
              <a:srgbClr val="E0E4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g1d54fdc904d_0_142"/>
          <p:cNvPicPr preferRelativeResize="0"/>
          <p:nvPr/>
        </p:nvPicPr>
        <p:blipFill rotWithShape="1">
          <a:blip r:embed="rId9">
            <a:alphaModFix/>
          </a:blip>
          <a:srcRect b="0" l="0" r="34853" t="0"/>
          <a:stretch/>
        </p:blipFill>
        <p:spPr>
          <a:xfrm>
            <a:off x="804200" y="2317313"/>
            <a:ext cx="1277551" cy="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d54fdc904d_0_142"/>
          <p:cNvSpPr/>
          <p:nvPr/>
        </p:nvSpPr>
        <p:spPr>
          <a:xfrm>
            <a:off x="552750" y="2448563"/>
            <a:ext cx="268800" cy="268800"/>
          </a:xfrm>
          <a:prstGeom prst="ellipse">
            <a:avLst/>
          </a:prstGeom>
          <a:solidFill>
            <a:srgbClr val="1C1F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g1d54fdc904d_0_142"/>
          <p:cNvSpPr txBox="1"/>
          <p:nvPr/>
        </p:nvSpPr>
        <p:spPr>
          <a:xfrm>
            <a:off x="514050" y="1614388"/>
            <a:ext cx="346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1200" u="none" cap="none" strike="noStrike">
                <a:solidFill>
                  <a:srgbClr val="F7F7F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1200" u="none" cap="none" strike="noStrike">
              <a:solidFill>
                <a:srgbClr val="F7F7F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1d54fdc904d_0_142"/>
          <p:cNvSpPr txBox="1"/>
          <p:nvPr/>
        </p:nvSpPr>
        <p:spPr>
          <a:xfrm>
            <a:off x="514050" y="2489963"/>
            <a:ext cx="346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1200" u="none" cap="none" strike="noStrike">
                <a:solidFill>
                  <a:srgbClr val="F7F7F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1200" u="none" cap="none" strike="noStrike">
              <a:solidFill>
                <a:srgbClr val="F7F7F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g1d54fdc904d_0_142"/>
          <p:cNvSpPr txBox="1"/>
          <p:nvPr/>
        </p:nvSpPr>
        <p:spPr>
          <a:xfrm>
            <a:off x="514050" y="3369588"/>
            <a:ext cx="346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1200" u="none" cap="none" strike="noStrike">
                <a:solidFill>
                  <a:srgbClr val="F7F7F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1200" u="none" cap="none" strike="noStrike">
              <a:solidFill>
                <a:srgbClr val="F7F7F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g1d54fdc904d_0_1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66121" y="1195387"/>
            <a:ext cx="4005755" cy="26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E9FF"/>
            </a:gs>
            <a:gs pos="50000">
              <a:srgbClr val="F0EFFD"/>
            </a:gs>
            <a:gs pos="75000">
              <a:srgbClr val="F5F5FA"/>
            </a:gs>
            <a:gs pos="100000">
              <a:srgbClr val="F5F5FA"/>
            </a:gs>
          </a:gsLst>
          <a:lin ang="2700006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54fdc904d_0_54"/>
          <p:cNvSpPr/>
          <p:nvPr/>
        </p:nvSpPr>
        <p:spPr>
          <a:xfrm>
            <a:off x="2612650" y="4054025"/>
            <a:ext cx="2134200" cy="21342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d54fdc904d_0_54"/>
          <p:cNvSpPr txBox="1"/>
          <p:nvPr>
            <p:ph type="title"/>
          </p:nvPr>
        </p:nvSpPr>
        <p:spPr>
          <a:xfrm>
            <a:off x="4746850" y="360000"/>
            <a:ext cx="38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Visualisation des commissions</a:t>
            </a:r>
            <a:endParaRPr b="1" i="0" sz="2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" name="Google Shape;140;g1d54fdc904d_0_54"/>
          <p:cNvSpPr txBox="1"/>
          <p:nvPr>
            <p:ph idx="2" type="title"/>
          </p:nvPr>
        </p:nvSpPr>
        <p:spPr>
          <a:xfrm>
            <a:off x="99900" y="2285400"/>
            <a:ext cx="38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chemeClr val="accent4"/>
                </a:solidFill>
                <a:latin typeface="Outfit"/>
                <a:ea typeface="Outfit"/>
                <a:cs typeface="Outfit"/>
                <a:sym typeface="Outfit"/>
              </a:rPr>
              <a:t>PLACEHOLDER PHOTO</a:t>
            </a:r>
            <a:endParaRPr b="0" i="0" sz="2000" u="none" cap="none" strike="noStrike">
              <a:solidFill>
                <a:schemeClr val="accent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1" name="Google Shape;141;g1d54fdc904d_0_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2" name="Google Shape;142;g1d54fdc904d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1500" y="384340"/>
            <a:ext cx="5329198" cy="458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54fdc904d_0_54"/>
          <p:cNvSpPr txBox="1"/>
          <p:nvPr/>
        </p:nvSpPr>
        <p:spPr>
          <a:xfrm>
            <a:off x="5286825" y="1555525"/>
            <a:ext cx="30897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fr" sz="1400" u="none" cap="none" strike="noStrike">
                <a:solidFill>
                  <a:srgbClr val="000000"/>
                </a:solidFill>
                <a:latin typeface="Outfit Medium"/>
                <a:ea typeface="Outfit Medium"/>
                <a:cs typeface="Outfit Medium"/>
                <a:sym typeface="Outfit Medium"/>
              </a:rPr>
              <a:t>Motivation &amp; Performance</a:t>
            </a:r>
            <a:endParaRPr i="0" sz="1400" u="none" cap="none" strike="noStrike">
              <a:solidFill>
                <a:srgbClr val="0000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Visibilité en temps réel sur </a:t>
            </a:r>
            <a:r>
              <a:rPr lang="fr" sz="1000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d</a:t>
            </a: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es tableaux de bords motivants.</a:t>
            </a:r>
            <a:endParaRPr i="0" sz="1000" u="none" cap="none" strike="noStrike">
              <a:solidFill>
                <a:srgbClr val="525358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253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g1d54fdc904d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575" y="1665618"/>
            <a:ext cx="185650" cy="1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d54fdc904d_0_54"/>
          <p:cNvSpPr txBox="1"/>
          <p:nvPr/>
        </p:nvSpPr>
        <p:spPr>
          <a:xfrm>
            <a:off x="5285950" y="3060325"/>
            <a:ext cx="2924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fr" sz="1400" u="none" cap="none" strike="noStrike">
                <a:solidFill>
                  <a:srgbClr val="000000"/>
                </a:solidFill>
                <a:latin typeface="Outfit Medium"/>
                <a:ea typeface="Outfit Medium"/>
                <a:cs typeface="Outfit Medium"/>
                <a:sym typeface="Outfit Medium"/>
              </a:rPr>
              <a:t>Confiance &amp; Fiabilité</a:t>
            </a:r>
            <a:endParaRPr i="0" sz="1400" u="none" cap="none" strike="noStrike">
              <a:solidFill>
                <a:srgbClr val="0000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Calcul détaillé de la commission basée sur les données </a:t>
            </a:r>
            <a:r>
              <a:rPr lang="fr" sz="1000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importées</a:t>
            </a: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i="0" sz="1000" u="none" cap="none" strike="noStrike">
              <a:solidFill>
                <a:srgbClr val="52535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6" name="Google Shape;146;g1d54fdc904d_0_54"/>
          <p:cNvSpPr txBox="1"/>
          <p:nvPr/>
        </p:nvSpPr>
        <p:spPr>
          <a:xfrm>
            <a:off x="5267350" y="2307925"/>
            <a:ext cx="29244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fr" sz="1400" u="none" cap="none" strike="noStrike">
                <a:solidFill>
                  <a:srgbClr val="000000"/>
                </a:solidFill>
                <a:latin typeface="Outfit Medium"/>
                <a:ea typeface="Outfit Medium"/>
                <a:cs typeface="Outfit Medium"/>
                <a:sym typeface="Outfit Medium"/>
              </a:rPr>
              <a:t>Transparence &amp; Clarté</a:t>
            </a:r>
            <a:endParaRPr i="0" sz="1400" u="none" cap="none" strike="noStrike">
              <a:solidFill>
                <a:srgbClr val="0000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Les commerciaux apprécient l’interface facil</a:t>
            </a:r>
            <a:r>
              <a:rPr lang="fr" sz="1000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e</a:t>
            </a:r>
            <a:r>
              <a:rPr i="0" lang="fr" sz="1000" u="none" cap="none" strike="noStrike">
                <a:solidFill>
                  <a:srgbClr val="525358"/>
                </a:solidFill>
                <a:latin typeface="Outfit"/>
                <a:ea typeface="Outfit"/>
                <a:cs typeface="Outfit"/>
                <a:sym typeface="Outfit"/>
              </a:rPr>
              <a:t> d’utilisation.</a:t>
            </a:r>
            <a:endParaRPr i="0" sz="1000" u="none" cap="none" strike="noStrike">
              <a:solidFill>
                <a:srgbClr val="525358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253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g1d54fdc904d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700" y="3165061"/>
            <a:ext cx="185650" cy="1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d54fdc904d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700" y="2409338"/>
            <a:ext cx="185650" cy="1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d54fdc904d_0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4000" y="267998"/>
            <a:ext cx="404925" cy="27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obra">
  <a:themeElements>
    <a:clrScheme name="Simple Light">
      <a:dk1>
        <a:srgbClr val="3835CB"/>
      </a:dk1>
      <a:lt1>
        <a:srgbClr val="DBDAFF"/>
      </a:lt1>
      <a:dk2>
        <a:srgbClr val="161558"/>
      </a:dk2>
      <a:lt2>
        <a:srgbClr val="FFFFFF"/>
      </a:lt2>
      <a:accent1>
        <a:srgbClr val="3567B9"/>
      </a:accent1>
      <a:accent2>
        <a:srgbClr val="6160AE"/>
      </a:accent2>
      <a:accent3>
        <a:srgbClr val="EAE9FF"/>
      </a:accent3>
      <a:accent4>
        <a:srgbClr val="EAE9FF"/>
      </a:accent4>
      <a:accent5>
        <a:srgbClr val="EAE9FF"/>
      </a:accent5>
      <a:accent6>
        <a:srgbClr val="EAE9FF"/>
      </a:accent6>
      <a:hlink>
        <a:srgbClr val="EA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